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8"/>
  </p:notesMasterIdLst>
  <p:handoutMasterIdLst>
    <p:handoutMasterId r:id="rId19"/>
  </p:handout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304" r:id="rId10"/>
    <p:sldId id="374" r:id="rId11"/>
    <p:sldId id="379" r:id="rId12"/>
    <p:sldId id="311" r:id="rId13"/>
    <p:sldId id="375" r:id="rId14"/>
    <p:sldId id="380" r:id="rId15"/>
    <p:sldId id="381" r:id="rId16"/>
    <p:sldId id="382" r:id="rId17"/>
  </p:sldIdLst>
  <p:sldSz cx="9144000" cy="6858000" type="screen4x3"/>
  <p:notesSz cx="6858000" cy="9144000"/>
  <p:defaultTextStyle>
    <a:defPPr rtl="0">
      <a:defRPr lang="es-E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774" autoAdjust="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7491C41-FA13-4AE2-A1EB-DBEDC1E6E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4BB7BE-6FDD-4A1B-89EF-5CEA750F7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ADCFE4-995A-4E98-8B93-922EC18ACB8C}" type="datetime1">
              <a:rPr lang="es-ES" smtClean="0"/>
              <a:t>25/02/2022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312DAD-8F63-48FE-BA14-6EC54042D0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3315EEF-F52A-4033-886F-6129CBF4AF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4ED236-93D1-4074-ADBA-531A625F6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8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9DFD0A20-F2B2-4448-B984-7F9797F4E0B0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87D77045-401A-4D5E-BFE3-54C21A8A663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es-ES" smtClean="0"/>
              <a:pPr rtl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89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55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83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38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0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2312C91-A626-44BD-9D80-3624C0792878}"/>
              </a:ext>
            </a:extLst>
          </p:cNvPr>
          <p:cNvSpPr/>
          <p:nvPr userDrawn="1"/>
        </p:nvSpPr>
        <p:spPr>
          <a:xfrm>
            <a:off x="0" y="2372264"/>
            <a:ext cx="9144000" cy="2113472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 rtlCol="0"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pPr rtl="0"/>
            <a:fld id="{F3329F03-3FF1-459A-8404-92FFF774CFA3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 rtlCol="0"/>
          <a:lstStyle/>
          <a:p>
            <a:pPr rtl="0"/>
            <a:fld id="{72AC53DF-4216-466D-99A7-94400E6C2A2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57200" y="2819400"/>
            <a:ext cx="8229600" cy="691896"/>
          </a:xfrm>
        </p:spPr>
        <p:txBody>
          <a:bodyPr rtlCol="0"/>
          <a:lstStyle>
            <a:lvl1pPr marR="9144" algn="ctr">
              <a:defRPr sz="3800" cap="all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pPr rtl="0"/>
            <a:r>
              <a:rPr lang="es-ES" noProof="0"/>
              <a:t>Haga clic para editar el estilo del título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38821DBD-8C89-4419-93B6-FC276602F9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638551"/>
            <a:ext cx="8229600" cy="639762"/>
          </a:xfrm>
        </p:spPr>
        <p:txBody>
          <a:bodyPr rtlCol="0" anchor="ctr"/>
          <a:lstStyle>
            <a:lvl1pPr marL="73152" indent="0" algn="ctr">
              <a:buNone/>
              <a:defRPr sz="2400" b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marL="0" rtl="0">
              <a:spcBef>
                <a:spcPts val="0"/>
              </a:spcBef>
            </a:pPr>
            <a:r>
              <a:rPr lang="es-ES" noProof="0"/>
              <a:t>Su nombre, Nombre del profesor</a:t>
            </a:r>
          </a:p>
          <a:p>
            <a:pPr marL="0" rtl="0">
              <a:spcBef>
                <a:spcPts val="0"/>
              </a:spcBef>
            </a:pPr>
            <a:r>
              <a:rPr lang="es-ES" noProof="0"/>
              <a:t>Su escuela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C5590A7-C494-455A-958D-6BCC9873A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9959-A487-4F80-9006-11ACD26B80B9}" type="datetime1">
              <a:rPr lang="es-ES" smtClean="0"/>
              <a:t>25/02/2022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6BFA1F4-A6CE-46E8-8AEF-51D2F7259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DB66E75-03EA-4052-8A72-B2940CA56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960DD-2A73-483A-B9F6-9B0087DE989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1799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FC80AC8-2D1C-4117-ABDC-0DA505E07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F6A6-59C0-4847-8379-E163F70D2074}" type="datetime1">
              <a:rPr lang="es-ES" smtClean="0"/>
              <a:t>25/02/2022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5704F5A-7763-4D4E-B229-965438700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545201F-9809-418C-A2A0-5E22A7870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D836B-7A50-4D2A-B2DC-7CB330989C1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7870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A230D45-EF2D-4917-8211-83E2438EB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BF58-4969-44DC-8FEE-575DEFD8C3BC}" type="datetime1">
              <a:rPr lang="es-ES" smtClean="0"/>
              <a:t>25/02/2022</a:t>
            </a:fld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D491795-C887-48D6-B308-EFE388626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4C8BBB7-71B4-4546-B778-53B730584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2C434-E4F0-4F0C-8C7F-DF04A4AD701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9362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5988FC-0481-4C69-A098-58273A401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6E96-B347-4D55-A51B-CCEA2E3758EB}" type="datetime1">
              <a:rPr lang="es-ES" smtClean="0"/>
              <a:t>25/02/2022</a:t>
            </a:fld>
            <a:endParaRPr lang="es-E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679793B-E9F9-4A49-95C2-E60342406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DF60B98-CB61-41C0-8F88-84DFD8482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0AE8B-EFC9-41CF-9889-0DD6FEAD07E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8849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9CB4A44-78E1-472C-B733-F747141AF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1C41-C0D7-459E-B4FE-FA92E437D6F0}" type="datetime1">
              <a:rPr lang="es-ES" smtClean="0"/>
              <a:t>25/02/2022</a:t>
            </a:fld>
            <a:endParaRPr lang="es-E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3A78EBA-ABF5-4B78-B96F-3BAC66E42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9000514-C7F7-4571-BD3D-B8F205663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95B5C-A8DE-4FAC-B121-2B124018D1F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381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9EFBC95-3000-415A-B4F5-52267DB5F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E82FB-3894-4D85-91A2-4B381ECCC00E}" type="datetime1">
              <a:rPr lang="es-ES" smtClean="0"/>
              <a:t>25/02/2022</a:t>
            </a:fld>
            <a:endParaRPr lang="es-E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D9FC2DF-EEC6-4C91-8642-1CADEEA1B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F6B1739-1A61-47CB-B309-8B0C5C66E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7FB44-2379-42FA-B808-DDE06D6ED47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3109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D5E13B1-548C-4FCB-B999-178275841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1E65-04B1-4775-845C-12844D5604EF}" type="datetime1">
              <a:rPr lang="es-ES" smtClean="0"/>
              <a:t>25/02/2022</a:t>
            </a:fld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CC440FE-911C-4C44-8236-AF4703FA4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1632A3C-3EFA-4B71-9A60-87BEF8866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475C6-13AD-4F2E-BDEC-EF1D580671C1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7837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4106093-1276-4D3C-BC38-FA0FA163B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B4B0-906D-45BD-AF94-0F7290EE281C}" type="datetime1">
              <a:rPr lang="es-ES" smtClean="0"/>
              <a:t>25/02/2022</a:t>
            </a:fld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A944F5-BBF6-42D8-92B0-EEC120849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71F1B9C-37CB-4DAC-ADFA-B2A275322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83BC4-0564-496B-9AF3-2FB7FC50C9B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6143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EDDB98-A837-4AE6-850B-298E6221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7801-6F86-47B8-A490-8F91F8697C8E}" type="datetime1">
              <a:rPr lang="es-ES" smtClean="0"/>
              <a:t>25/02/2022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E4A1265-8C5F-4E6A-8062-321235EAA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B2F9833-9AFD-41BD-85DC-97642ECE5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7DF32-05E7-429E-9C01-8671CC180F6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4076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ECA22FF-31F0-468A-97BF-80CCA8375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FB1E-2B28-4AE4-BFF5-5AAC45936D69}" type="datetime1">
              <a:rPr lang="es-ES" smtClean="0"/>
              <a:t>25/02/2022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5797AC9-6EF5-472A-A6C8-E37C24981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EE2002A-99B6-4A33-A371-41720B0C3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FE4B9-E849-4207-9BB7-53B306B4E23F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308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 rtlCol="0"/>
          <a:lstStyle>
            <a:lvl1pPr algn="ctr">
              <a:defRPr b="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772400" cy="4572000"/>
          </a:xfrm>
        </p:spPr>
        <p:txBody>
          <a:bodyPr rtlCol="0"/>
          <a:lstStyle>
            <a:lvl1pPr algn="ctr">
              <a:defRPr>
                <a:latin typeface="+mn-lt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FA3C3-3BE4-404E-86CF-177317B83951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  <a:effectLst/>
        </p:spPr>
        <p:txBody>
          <a:bodyPr rtlCol="0"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3800" b="1" cap="all" dirty="0">
                <a:ln/>
                <a:solidFill>
                  <a:schemeClr val="tx1"/>
                </a:solidFill>
                <a:effectLst/>
              </a:defRPr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914400" y="5334000"/>
            <a:ext cx="7772400" cy="1052512"/>
          </a:xfrm>
        </p:spPr>
        <p:txBody>
          <a:bodyPr rtlCol="0"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F13ABD-81F0-4506-988C-C323C36A3081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18D2517-69F4-4EEB-BA9B-124035414E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cap="all" baseline="0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64344" y="1371600"/>
            <a:ext cx="4038600" cy="4525963"/>
          </a:xfrm>
        </p:spPr>
        <p:txBody>
          <a:bodyPr rtlCol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55344" y="1371600"/>
            <a:ext cx="4038600" cy="4525963"/>
          </a:xfrm>
        </p:spPr>
        <p:txBody>
          <a:bodyPr rtlCol="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rtl="0"/>
            <a:fld id="{3C1EFE30-1D27-4C34-82B5-B8883CF5C712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77D2D04-D600-459B-9F6A-C192EF58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4" y="684306"/>
            <a:ext cx="8229600" cy="53489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809750"/>
            <a:ext cx="4040188" cy="639762"/>
          </a:xfrm>
        </p:spPr>
        <p:txBody>
          <a:bodyPr rtlCol="0"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645025" y="1809750"/>
            <a:ext cx="4041775" cy="639762"/>
          </a:xfrm>
        </p:spPr>
        <p:txBody>
          <a:bodyPr rtlCol="0"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 hasCustomPrompt="1"/>
          </p:nvPr>
        </p:nvSpPr>
        <p:spPr>
          <a:xfrm>
            <a:off x="457200" y="2459037"/>
            <a:ext cx="4040188" cy="3959352"/>
          </a:xfrm>
        </p:spPr>
        <p:txBody>
          <a:bodyPr rtlCol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45025" y="2459037"/>
            <a:ext cx="4041775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2864A1-8E76-402D-83C1-B4BC13CA5780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03F32D9-F201-4186-8FF1-887330D7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4306"/>
            <a:ext cx="8229600" cy="5348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189F4-10A3-4D38-998B-BF6D8720D5CA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BB1C106-1615-4E06-A823-0509AD3E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2ADCED-4E67-4883-8E36-57E75770DC4A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1676400"/>
            <a:ext cx="2514600" cy="4330700"/>
          </a:xfrm>
        </p:spPr>
        <p:txBody>
          <a:bodyPr rtlCol="0"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3429000" y="1676400"/>
            <a:ext cx="5486400" cy="43307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D0B8F-D48A-4542-80D1-5F3DB26EFD09}" type="datetime1">
              <a:rPr lang="es-ES" noProof="0" smtClean="0"/>
              <a:t>25/02/2022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6AFC381-8884-4AE0-8F31-E6B5C86A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4306"/>
            <a:ext cx="8229600" cy="5348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3184873-3A9E-451A-B5DC-97F2A00ECF6A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C70DFD47-03EC-4CD8-B31D-FBF86D0E8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0ED6CEA8-8465-43A9-99C6-1B1C8B8B3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592139AC-3A8A-4F40-9D38-8BCFF7754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78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BD934D2-68FC-4105-9808-1065ABB83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B3B8-90A6-46C9-BBE7-6D6A1A03D5D2}" type="datetime1">
              <a:rPr lang="es-ES" smtClean="0"/>
              <a:t>25/02/2022</a:t>
            </a:fld>
            <a:endParaRPr lang="es-E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6F26E5E-EFAB-470F-A5E8-47B88BBB4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D823231-5959-4D60-B24F-6499B23DC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A708-7AEA-4769-AA43-19CD42D8421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8040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EE1EBC-E51B-4190-8159-3AE4D1D4E97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cap="all" baseline="0" noProof="0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685800" y="684306"/>
            <a:ext cx="7772400" cy="534894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685800" y="1582777"/>
            <a:ext cx="77724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55107ABD-EB93-4428-9AE5-1870E8E8632D}" type="datetime1">
              <a:rPr lang="es-ES" noProof="0" smtClean="0">
                <a:solidFill>
                  <a:schemeClr val="tx2"/>
                </a:solidFill>
              </a:rPr>
              <a:t>25/02/2022</a:t>
            </a:fld>
            <a:endParaRPr lang="es-ES" sz="1100" noProof="0">
              <a:solidFill>
                <a:schemeClr val="tx2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 rtl="0"/>
            <a:endParaRPr lang="es-ES" noProof="0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 rtl="0"/>
            <a:fld id="{72AC53DF-4216-466D-99A7-94400E6C2A25}" type="slidenum">
              <a:rPr lang="es-ES" sz="1200" noProof="0" smtClean="0">
                <a:solidFill>
                  <a:schemeClr val="tx2"/>
                </a:solidFill>
              </a:rPr>
              <a:pPr algn="l" rtl="0"/>
              <a:t>‹Nº›</a:t>
            </a:fld>
            <a:endParaRPr lang="es-ES" sz="1200" noProof="0">
              <a:solidFill>
                <a:schemeClr val="tx2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0315360-7115-4341-8A2E-EB70634BF6AE}"/>
              </a:ext>
            </a:extLst>
          </p:cNvPr>
          <p:cNvCxnSpPr/>
          <p:nvPr userDrawn="1"/>
        </p:nvCxnSpPr>
        <p:spPr>
          <a:xfrm>
            <a:off x="4076700" y="1371600"/>
            <a:ext cx="990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sz="3200" kern="1200" cap="all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74C5360-CB89-4930-8DC3-9B0E7586096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88649174-F744-4087-8595-06A0E20ED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81D55A80-CD5F-480A-9067-84AEB60D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74E5084C-E509-4749-A86E-53B028B8D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B1C11940-94D9-40BF-BF76-F8328894A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cambiar el estilo de título	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721BEB6-0480-4F0C-80C5-97F3264BD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8DFB830E-05F3-440E-B1AC-9972FDD90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876975B4-944F-403B-9CAF-6D50FE3D51A1}" type="datetime1">
              <a:rPr lang="es-ES" smtClean="0"/>
              <a:t>25/02/2022</a:t>
            </a:fld>
            <a:endParaRPr lang="es-ES"/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D8D9AEB1-40D6-4E73-881E-30FF6E3A60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74E4C779-6DD7-4B95-A845-6E3321BF7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09BABD-9964-4EAD-B2C6-31FC52B0671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98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527552"/>
            <a:ext cx="8229600" cy="901447"/>
          </a:xfrm>
        </p:spPr>
        <p:txBody>
          <a:bodyPr rtlCol="0"/>
          <a:lstStyle/>
          <a:p>
            <a:pPr rtl="0"/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ACTIVIDADES GENERALES EN </a:t>
            </a:r>
            <a:b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ASESORES EN RADIACIONES, S.A.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4735A-F5BB-4C4D-93E0-8DCF8CEA9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tIns="0" rtlCol="0">
            <a:normAutofit fontScale="92500" lnSpcReduction="20000"/>
          </a:bodyPr>
          <a:lstStyle/>
          <a:p>
            <a:pPr marL="0" rtl="0">
              <a:spcBef>
                <a:spcPts val="0"/>
              </a:spcBef>
            </a:pPr>
            <a:r>
              <a:rPr lang="es-ES" i="1" dirty="0"/>
              <a:t>Fís. Horacio Gutiérrez Arredondo. </a:t>
            </a:r>
          </a:p>
          <a:p>
            <a:pPr marL="0" rtl="0">
              <a:spcBef>
                <a:spcPts val="0"/>
              </a:spcBef>
            </a:pPr>
            <a:r>
              <a:rPr lang="es-ES" i="1" dirty="0"/>
              <a:t>Servicios Generales de Protección Radiológica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C7CA45-10DB-4898-9D3A-C39542B83C76}"/>
              </a:ext>
            </a:extLst>
          </p:cNvPr>
          <p:cNvSpPr txBox="1"/>
          <p:nvPr/>
        </p:nvSpPr>
        <p:spPr>
          <a:xfrm>
            <a:off x="3626016" y="5301208"/>
            <a:ext cx="543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</a:rPr>
              <a:t>Tramites diversos ante la CNSNS</a:t>
            </a:r>
          </a:p>
          <a:p>
            <a:r>
              <a:rPr lang="es-MX" sz="2000" b="1" dirty="0">
                <a:solidFill>
                  <a:srgbClr val="FFFF00"/>
                </a:solidFill>
              </a:rPr>
              <a:t>Comisión Nacional de Seguridad Nuclear y Salvaguardias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804CEC-F0AE-40D3-BFF9-E89B9EFA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002846"/>
            <a:ext cx="1340856" cy="1335387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8C1C61-66A0-45FF-AE62-7C662980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2AC53DF-4216-466D-99A7-94400E6C2A25}" type="slidenum">
              <a:rPr lang="es-ES" noProof="0" smtClean="0"/>
              <a:pPr rtl="0"/>
              <a:t>1</a:t>
            </a:fld>
            <a:endParaRPr lang="es-ES" noProof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C594C58F-977F-45BF-8214-A3BEF6822274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549275"/>
          <a:ext cx="7561262" cy="609124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TÓPICO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1964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nombre del “National Committee on Radiation Protection” cambia al de “National Council on Radiation Protection and Measurements” (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NCRP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con el objetivo fundamental de ejercer guías y recomendaciones en materia de Protección Radiológica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1966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Publicación de Recomendaciones de la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ICRP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(ICPR-9), adoptadas desde 1965.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Promulgación de la Ley Orgánica del Instituto Nacional de Energía Nuclear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1977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Publicación de Recomendaciones de la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ICRP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(ICPR-26),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donde adecua las recomendaciones emitidas en 1966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(ICPR-9)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 a su vez ya habían sido modificadas en 1969 y 1971.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1979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Publicación de la Ley Reglamentaria del Artículo 27 Constitucional en Materia Nuclear, misma que crea la Comisión Nacional de Energía Atómica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(CNEA)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 coordina a Uranio Mexicano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(URAMEX)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 al Instituto Nacional de Investigaciones Nucleares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(ININ),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creándose además la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Comisión Nacional de Seguridad Nuclear y Salvaguardias (CNSNS)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como Autoridad para reglamentar las actividades nucleares del País. 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1985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 deroga la Ley del 26 de Enero de 1979 y se publica la nueva Ley Reglamentaria que incorpora diversas modificaciones, entre las cuales define a la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Comisión Nacional de Seguridad Nuclear y Salvaguardias (CNSNS) 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como la Autoridad que reglamenta las actividades desarrolladas por la utilización de la energía nuclear con fines pacíficos.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1988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Publicación del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"Reglamento General de Seguridad Radiológica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" (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RGSR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), emitido en el Diario Oficial de la Federación,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cuya reglamentación actualmente vigente en México se fundamenta en el Reporte No 26 de la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ICRP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(ICRP-26).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Publicación de nuevas Recomendaciones de la 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ICPR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s-MX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ICRP-60</a:t>
                      </a:r>
                      <a:r>
                        <a:rPr kumimoji="0" lang="es-MX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), donde adecua las recomendaciones emitidas en 1977 (ICPR-26).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14" marR="23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78" name="Picture 2" descr="https://encrypted-tbn3.gstatic.com/images?q=tbn:ANd9GcQsLDWBNgkVqGVHbPwCEo6M0Uhfojw6OmuRXd9k0L8nBpC439iS">
            <a:extLst>
              <a:ext uri="{FF2B5EF4-FFF2-40B4-BE49-F238E27FC236}">
                <a16:creationId xmlns:a16="http://schemas.microsoft.com/office/drawing/2014/main" id="{248B24B9-56CC-474D-8FEE-DD72D0D3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860425"/>
            <a:ext cx="94456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4" descr="http://static.wixstatic.com/media/c76005_881c5f1e542a43bd8078a1a5ffa278c7.png_srz_142_130_85_22_0.50_1.20_0.00_png_srz">
            <a:extLst>
              <a:ext uri="{FF2B5EF4-FFF2-40B4-BE49-F238E27FC236}">
                <a16:creationId xmlns:a16="http://schemas.microsoft.com/office/drawing/2014/main" id="{369B423D-CE39-4DA8-9175-5DD9023E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338763"/>
            <a:ext cx="9239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4368A1-9C42-4589-96DA-F334E47B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10</a:t>
            </a:fld>
            <a:endParaRPr lang="es-ES" alt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0817A73-EB57-4DE8-A8C4-8791F26D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334963"/>
            <a:ext cx="776287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91440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REGLAMENTACIÓN EN MÉXICO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reglamentación formal en nuestro país comienza con la publicación, en el Diario Oficial de la Federación, de la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Ley Reglamentaria del Artículo 27 Constitucional en Materia Nuclear</a:t>
            </a:r>
            <a:r>
              <a:rPr kumimoji="0" lang="es-ES_tradnl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s-ES_tradnl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 día 4 de febrero de 1985.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Posteriormente, el 22 de noviembre de 1988, se publica en el Diario Oficial de la Federación el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Reglamento General de Seguridad Radiológica.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este último se derivan una serie de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Normas Oficiales Mexicanas</a:t>
            </a:r>
            <a:r>
              <a:rPr kumimoji="0" lang="es-ES_tradnl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 Materia de Protección Radiológica.</a:t>
            </a: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288EEE-DD22-4CA7-A727-F7267376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11</a:t>
            </a:fld>
            <a:endParaRPr lang="es-ES" alt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E3F0678-00C1-4213-8B85-A1D17F02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60350"/>
            <a:ext cx="7786687" cy="63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ATRIBUCIONES DE LA C.N.S.N.S.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acuerdo con las atribuciones que por Ley le competen, la CNSNS, ejerce las siguientes funciones: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Establecer Normas para que en el desarrollo de las actividades de la Industria Nuclear,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protejan la seguridad y la salud de los habitantes del País.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Vigilar que en el territorio Nacional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cumplan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las disposiciones legales Nacionales y los Tratados Internacionales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materia de seguridad nuclear, seguridad física, seguridad radiológica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de salvaguardias de los que México es signatario.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Revisar, evaluar y en su caso autorizar, las bases para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diseño, construcción, operación y modificación, paro definitivo y desmantelamiento de instalaciones nucleares y/o radiactivas.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Así como los planes que se establezcan para el manejo de condiciones anómalas o de emergencia.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Establecer y mantener el Sistema Nacional de Contabilidad para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control de los materiales nucleares y radiactivos.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Establecer las normas de seguridad nuclear, física y radiológica para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asegurar el buen funcionamiento de las instalaciones nucleares y radiactivas del País.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Establecer las normas de protección radiológica para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manejo, transporte, posesión y uso de materiales radiactivos dentro del territorio nacional.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Emitir opinión previa a la autorización para la importación de material nuclear, material radiactivo y equipo que lo contenga, así como vigilar el cumplimiento de las normas aplicables.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Picture 2" descr="https://encrypted-tbn3.gstatic.com/images?q=tbn:ANd9GcQsLDWBNgkVqGVHbPwCEo6M0Uhfojw6OmuRXd9k0L8nBpC439iS">
            <a:extLst>
              <a:ext uri="{FF2B5EF4-FFF2-40B4-BE49-F238E27FC236}">
                <a16:creationId xmlns:a16="http://schemas.microsoft.com/office/drawing/2014/main" id="{DD2B4790-405B-45DF-9838-3CD171F0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4725"/>
            <a:ext cx="94456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static.wixstatic.com/media/c76005_881c5f1e542a43bd8078a1a5ffa278c7.png_srz_142_130_85_22_0.50_1.20_0.00_png_srz">
            <a:extLst>
              <a:ext uri="{FF2B5EF4-FFF2-40B4-BE49-F238E27FC236}">
                <a16:creationId xmlns:a16="http://schemas.microsoft.com/office/drawing/2014/main" id="{C6074B4A-93D6-4D49-B170-B3B0A3B8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338763"/>
            <a:ext cx="9239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043C7B-95B1-4DB1-ADE8-BB7F4799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12</a:t>
            </a:fld>
            <a:endParaRPr lang="es-ES" alt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4E5C4F2-F223-47E1-AC1B-B885F6B3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446088"/>
            <a:ext cx="77866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OTRAS REGLAMENTACIONES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F8FE26B6-7CF9-4152-8FDB-895AACB3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7786687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la Secretaría de Salud.</a:t>
            </a:r>
            <a:endParaRPr kumimoji="0" lang="es-ES_tradnl" altLang="es-MX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s-ES_tradnl" alt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Secretaría de Salud, establece como tal, control sobre las aplicaciones médicas en general que utilizan </a:t>
            </a:r>
            <a:r>
              <a:rPr kumimoji="0" lang="es-ES_tradnl" altLang="es-MX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radiación ionizante en el diagnóstico</a:t>
            </a:r>
            <a:r>
              <a:rPr kumimoji="0" lang="es-ES_tradnl" alt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enfermedades a través de la Ley General de Salud.</a:t>
            </a:r>
            <a:endParaRPr kumimoji="0" lang="es-ES" altLang="es-MX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NOM-</a:t>
            </a:r>
            <a:r>
              <a:rPr kumimoji="0" lang="es-MX" altLang="es-MX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229</a:t>
            </a:r>
            <a:r>
              <a:rPr kumimoji="0" lang="es-MX" alt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-SSA1-2002 Salud ambiental.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Requisitos técnicos para las instalaciones, responsabilidades sanitarias, especificaciones técnicas para los equipos y protección radiológica en establecimientos de diagnóstico médico con rayos X.</a:t>
            </a:r>
            <a:endParaRPr kumimoji="0" lang="es-ES_tradnl" altLang="es-MX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NOM-</a:t>
            </a:r>
            <a:r>
              <a:rPr kumimoji="0" lang="es-MX" altLang="es-MX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241</a:t>
            </a:r>
            <a:r>
              <a:rPr kumimoji="0" lang="es-MX" alt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-SSA1-2012 Fabricación de Equipos Médicos.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Buenas prácticas de fabricación para establecimientos dedicados a la fabricación de dispositivos médicos.</a:t>
            </a:r>
            <a:endParaRPr kumimoji="0" lang="es-ES_tradnl" altLang="es-MX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FEE29D3D-71F8-4692-8356-28D7C6E0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235575"/>
            <a:ext cx="31019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D85A04AB-8121-4491-8B8F-0683B02A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194300"/>
            <a:ext cx="118268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68B64A-B9FA-4473-9857-AD6FCA56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13</a:t>
            </a:fld>
            <a:endParaRPr lang="es-ES" alt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86F887D5-D91A-4EF8-88B4-FD95A5F3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617538"/>
            <a:ext cx="77866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la Secretaría de Trabajo y Previsión Social.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 Secretaría de Trabajo y Previsión Social, contempla dentro de su ámbito de protección al trabajador, la reglamentación concerniente a protección radiológica dentro de la Norma Oficial Mexicana NOM-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012-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STPS-2012.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NOM-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012-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STPS-2012.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Condiciones de seguridad y salud en los centros de trabajo donde se manejen fuentes de radiación ionizante.</a:t>
            </a: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C603D18-D2E3-4BCF-B291-B90FFA87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373688"/>
            <a:ext cx="3200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4A5FA726-55DA-4D8E-9D69-0DC0E99A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198938"/>
            <a:ext cx="25781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78802-10F3-4E28-A185-E7028204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14</a:t>
            </a:fld>
            <a:endParaRPr lang="es-ES" alt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584E781-D296-431C-99CE-824160AE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8950"/>
            <a:ext cx="77866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MX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Requisitos y limitaciones del personal que integra al GRUPO DE SEGURIDAD RADIOLÓGICA.</a:t>
            </a:r>
            <a:endParaRPr kumimoji="0" lang="es-ES_tradnl" altLang="es-MX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DD80A965-262C-4EBC-9554-6FB48E9E6F01}"/>
              </a:ext>
            </a:extLst>
          </p:cNvPr>
          <p:cNvGraphicFramePr>
            <a:graphicFrameLocks noGrp="1"/>
          </p:cNvGraphicFramePr>
          <p:nvPr/>
        </p:nvGraphicFramePr>
        <p:xfrm>
          <a:off x="1174750" y="1414463"/>
          <a:ext cx="7418388" cy="3167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REQUISITOS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LIMITACIONES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ENCARGADO DE SEGURIDAD TIPO I-C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/>
                        <a:buChar char=""/>
                        <a:tabLst>
                          <a:tab pos="135255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profesional área físico-matemáticas ó químico biológicas.</a:t>
                      </a:r>
                      <a:endParaRPr lang="es-E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/>
                        <a:buChar char=""/>
                        <a:tabLst>
                          <a:tab pos="135255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Constancia de adiestramiento en Protección Radiológica reconocido por la C.N.S.N.S.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ser encargado hasta de 3 instalaciones TIPO I-C.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OCUPACIONALMENTE EXPUESTO (P.O.E.)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900"/>
                        <a:buFont typeface="Symbol"/>
                        <a:buChar char=""/>
                        <a:tabLst>
                          <a:tab pos="135255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Estar registrado en C.N.S.N.S.</a:t>
                      </a:r>
                      <a:endParaRPr lang="es-E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900"/>
                        <a:buFont typeface="Symbol"/>
                        <a:buChar char=""/>
                        <a:tabLst>
                          <a:tab pos="135255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 mayor de 18 años.</a:t>
                      </a:r>
                      <a:endParaRPr lang="es-E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900"/>
                        <a:buFont typeface="Symbol"/>
                        <a:buChar char=""/>
                        <a:tabLst>
                          <a:tab pos="135255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Secundaria terminada.</a:t>
                      </a:r>
                      <a:endParaRPr lang="es-E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/>
                        <a:buChar char=""/>
                        <a:tabLst>
                          <a:tab pos="135255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 reconocida por la C.N.S.N.S.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instalaciones Tipo I-C generalmente no hay POE.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9" marR="444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57" name="Picture 1">
            <a:extLst>
              <a:ext uri="{FF2B5EF4-FFF2-40B4-BE49-F238E27FC236}">
                <a16:creationId xmlns:a16="http://schemas.microsoft.com/office/drawing/2014/main" id="{4C782940-E268-486B-8B52-DD62131D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52963"/>
            <a:ext cx="32353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AEB8A8-5471-4083-A60F-21610A1F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15</a:t>
            </a:fld>
            <a:endParaRPr lang="es-ES" alt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54752"/>
            <a:ext cx="8153400" cy="869992"/>
          </a:xfrm>
        </p:spPr>
        <p:txBody>
          <a:bodyPr rtlCol="0"/>
          <a:lstStyle/>
          <a:p>
            <a:pPr rtl="0"/>
            <a:r>
              <a:rPr lang="es-ES" sz="2400" b="1" dirty="0">
                <a:solidFill>
                  <a:srgbClr val="FFFF00"/>
                </a:solidFill>
              </a:rPr>
              <a:t>GESTORÍA ANTE LA CNSNS</a:t>
            </a:r>
            <a:br>
              <a:rPr lang="es-ES" sz="2400" b="1" dirty="0">
                <a:solidFill>
                  <a:srgbClr val="FFFF00"/>
                </a:solidFill>
              </a:rPr>
            </a:br>
            <a:r>
              <a:rPr lang="es-ES" sz="2400" b="1" dirty="0">
                <a:solidFill>
                  <a:srgbClr val="FFFF00"/>
                </a:solidFill>
              </a:rPr>
              <a:t>Asesores en radiaciones, s.a.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rtl="0">
              <a:buNone/>
            </a:pPr>
            <a:r>
              <a:rPr lang="es-ES" sz="2400" b="1" dirty="0">
                <a:solidFill>
                  <a:srgbClr val="00B050"/>
                </a:solidFill>
              </a:rPr>
              <a:t>Se lleva a cabo la regularización integral ante la CNSNS de la empresa Asesores en Radiaciones, S.A.</a:t>
            </a:r>
          </a:p>
          <a:p>
            <a:pPr marL="68580" indent="0" rtl="0">
              <a:buNone/>
            </a:pPr>
            <a:endParaRPr lang="es-ES" dirty="0"/>
          </a:p>
          <a:p>
            <a:pPr marL="68580" indent="0" algn="l" rtl="0">
              <a:buNone/>
            </a:pPr>
            <a:r>
              <a:rPr lang="es-ES" b="1" dirty="0">
                <a:solidFill>
                  <a:srgbClr val="FFFF00"/>
                </a:solidFill>
              </a:rPr>
              <a:t>Licencias que se atienden: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F0"/>
                </a:solidFill>
              </a:rPr>
              <a:t>Calibración de detectores de radiación ionizante.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F0"/>
                </a:solidFill>
              </a:rPr>
              <a:t>Servicios a terceros “Pruebas de Fuga”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F0"/>
                </a:solidFill>
              </a:rPr>
              <a:t>Curso de Protección Radiológica nivel POE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F0"/>
                </a:solidFill>
              </a:rPr>
              <a:t>Calibración y Mantenimiento de Unidades de Teleterapia que contienen Material Radiactivo.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F0"/>
                </a:solidFill>
              </a:rPr>
              <a:t>Servicios a terceros “Calibración de Aceleradores Lineales” 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  <a:p>
            <a:pPr marL="68580" indent="0" rtl="0">
              <a:buNone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DDE862-7786-4793-89B6-A4B4D94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AD93096-5B34-4342-9326-69289CEAE4C2}" type="slidenum">
              <a:rPr lang="es-ES" noProof="0" smtClean="0"/>
              <a:pPr rtl="0"/>
              <a:t>2</a:t>
            </a:fld>
            <a:endParaRPr lang="es-ES" noProof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608160"/>
            <a:ext cx="7920880" cy="153657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sz="2000" b="1" dirty="0">
                <a:solidFill>
                  <a:srgbClr val="00B050"/>
                </a:solidFill>
              </a:rPr>
              <a:t>Del Personal Ocupacionalmente Expuesto (POE):</a:t>
            </a:r>
          </a:p>
          <a:p>
            <a:pPr marL="397764" indent="-342900" rtl="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Análisis Clínicos (Biometría Hemática y Química Sanguínea).</a:t>
            </a:r>
          </a:p>
          <a:p>
            <a:pPr marL="397764" indent="-342900" rtl="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Registros de dosimetría mensual y anual</a:t>
            </a:r>
          </a:p>
          <a:p>
            <a:pPr marL="397764" indent="-342900" rtl="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Reentrenamiento periódico anual para el POE</a:t>
            </a:r>
          </a:p>
          <a:p>
            <a:pPr marL="397764" indent="-342900" rtl="0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rtl="0"/>
            <a:endParaRPr lang="es-ES" sz="2000" dirty="0"/>
          </a:p>
          <a:p>
            <a:pPr rtl="0"/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778D6F-E949-498E-9E62-F1375999E7CB}"/>
              </a:ext>
            </a:extLst>
          </p:cNvPr>
          <p:cNvSpPr txBox="1"/>
          <p:nvPr/>
        </p:nvSpPr>
        <p:spPr>
          <a:xfrm>
            <a:off x="467544" y="35618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</a:rPr>
              <a:t>Algunos puntos que se atienden en las Licencias.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5B421C0C-0C61-4994-927F-5E4BC76B93E9}"/>
              </a:ext>
            </a:extLst>
          </p:cNvPr>
          <p:cNvSpPr txBox="1">
            <a:spLocks/>
          </p:cNvSpPr>
          <p:nvPr/>
        </p:nvSpPr>
        <p:spPr>
          <a:xfrm>
            <a:off x="689051" y="3723297"/>
            <a:ext cx="7920880" cy="12485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000" b="1" dirty="0">
                <a:solidFill>
                  <a:srgbClr val="00B050"/>
                </a:solidFill>
              </a:rPr>
              <a:t>Del Material Radiactivo por utilizarse: 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Registros de Levantamientos de Niveles de Radiación.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Obtención de frotis para Pruebas de Fuga (</a:t>
            </a:r>
            <a:r>
              <a:rPr lang="es-ES" sz="2000" dirty="0" err="1">
                <a:solidFill>
                  <a:srgbClr val="00B0F0"/>
                </a:solidFill>
              </a:rPr>
              <a:t>Verific</a:t>
            </a:r>
            <a:r>
              <a:rPr lang="es-ES" sz="2000" dirty="0">
                <a:solidFill>
                  <a:srgbClr val="00B0F0"/>
                </a:solidFill>
              </a:rPr>
              <a:t>. De Hermeticidad). 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C10C38-D936-48E7-BB69-67C47E68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AD93096-5B34-4342-9326-69289CEAE4C2}" type="slidenum">
              <a:rPr lang="es-ES" noProof="0" smtClean="0"/>
              <a:pPr rtl="0"/>
              <a:t>3</a:t>
            </a:fld>
            <a:endParaRPr lang="es-ES" noProof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E4E42F1-2B89-4038-B6F0-0BC2B51543A5}"/>
              </a:ext>
            </a:extLst>
          </p:cNvPr>
          <p:cNvSpPr txBox="1">
            <a:spLocks/>
          </p:cNvSpPr>
          <p:nvPr/>
        </p:nvSpPr>
        <p:spPr>
          <a:xfrm>
            <a:off x="492821" y="1556792"/>
            <a:ext cx="7920880" cy="403244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000" b="1" dirty="0">
                <a:solidFill>
                  <a:srgbClr val="00B050"/>
                </a:solidFill>
              </a:rPr>
              <a:t>Lineamientos de tipo administrativo: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Verificación de vigencia de cada Licencia.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Informe Anual de Actividades Relevantes en Protección Radiológica.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Inventario de Material Radiactivo.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Altas y Bajas de POE.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Alta y baja de equipos detectores de radiación ionizante.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Calibración de equipos detectores de radiación.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MPSR vigente para cada Licencia y/o Permiso. 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Comunicados diversos entre la CNSNS y ARSA.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B0F0"/>
                </a:solidFill>
              </a:rPr>
              <a:t>Archivo de Seguridad Radiológica Vigente.</a:t>
            </a:r>
          </a:p>
          <a:p>
            <a:pPr marL="397764" indent="-342900">
              <a:buFont typeface="Courier New" panose="02070309020205020404" pitchFamily="49" charset="0"/>
              <a:buChar char="o"/>
            </a:pPr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7EC0EA-BFF4-4EC7-A973-F8F49EB98414}"/>
              </a:ext>
            </a:extLst>
          </p:cNvPr>
          <p:cNvSpPr txBox="1"/>
          <p:nvPr/>
        </p:nvSpPr>
        <p:spPr>
          <a:xfrm>
            <a:off x="576728" y="3561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</a:rPr>
              <a:t>Algunos puntos que se atienden en las Licencias (Cont.).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11FE76-1299-4A58-B9DE-02C996A8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AD93096-5B34-4342-9326-69289CEAE4C2}" type="slidenum">
              <a:rPr lang="es-ES" noProof="0" smtClean="0"/>
              <a:pPr rtl="0"/>
              <a:t>4</a:t>
            </a:fld>
            <a:endParaRPr lang="es-ES" noProof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algn="l" rtl="0">
              <a:buNone/>
            </a:pPr>
            <a:r>
              <a:rPr lang="es-ES" sz="2200" b="1" dirty="0">
                <a:solidFill>
                  <a:srgbClr val="00B050"/>
                </a:solidFill>
              </a:rPr>
              <a:t>Servicios que se proporcionan – Funciones en desempeño.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1.- Calibraciones de equipos detectores de radiación ionizante: </a:t>
            </a:r>
          </a:p>
          <a:p>
            <a:pPr lvl="1" algn="l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rgbClr val="00B0F0"/>
                </a:solidFill>
              </a:rPr>
              <a:t>Tipo G.M., Dosímetros, Alarma Sonora, Monitores de Área, Activímetros.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2.- Cursos de Protección Radiológica – POE.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3.- Tramitación de Licencias y Permisos (Instalación Radiactiva).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4.- Venta de equipo de protección radiológica.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5.- Blindaje de salas (Memorias de Cálculo).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6.- Levantamiento de niveles de radiación.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7.- Obtención de Frotis y análisis para Prueba de Fuga.</a:t>
            </a:r>
          </a:p>
          <a:p>
            <a:pPr marL="68580" lvl="0" indent="0" algn="l" rtl="0">
              <a:buNone/>
            </a:pPr>
            <a:r>
              <a:rPr lang="es-ES" dirty="0">
                <a:solidFill>
                  <a:srgbClr val="00B0F0"/>
                </a:solidFill>
              </a:rPr>
              <a:t>8.- Visita para inspecciones a instalaciones del cliente.</a:t>
            </a:r>
          </a:p>
          <a:p>
            <a:pPr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7801776-A6A3-49F1-BA13-30220B0A1167}"/>
              </a:ext>
            </a:extLst>
          </p:cNvPr>
          <p:cNvSpPr txBox="1">
            <a:spLocks/>
          </p:cNvSpPr>
          <p:nvPr/>
        </p:nvSpPr>
        <p:spPr>
          <a:xfrm>
            <a:off x="304800" y="404664"/>
            <a:ext cx="8153400" cy="869992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200" b="0" kern="1200" cap="all" spc="-15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s-ES" sz="2400" b="1" dirty="0">
                <a:solidFill>
                  <a:srgbClr val="FFFF00"/>
                </a:solidFill>
              </a:rPr>
              <a:t>GESTORÍA ANTE LA CNSNS</a:t>
            </a:r>
            <a:br>
              <a:rPr lang="es-ES" sz="2400" b="1" dirty="0">
                <a:solidFill>
                  <a:srgbClr val="FFFF00"/>
                </a:solidFill>
              </a:rPr>
            </a:br>
            <a:r>
              <a:rPr lang="es-ES" sz="2400" b="1" dirty="0">
                <a:solidFill>
                  <a:srgbClr val="FFFF00"/>
                </a:solidFill>
              </a:rPr>
              <a:t>Servicios a terceros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AE6A68-AF2D-41DD-AC64-6A31E7D5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AD93096-5B34-4342-9326-69289CEAE4C2}" type="slidenum">
              <a:rPr lang="es-ES" noProof="0" smtClean="0"/>
              <a:pPr rtl="0"/>
              <a:t>5</a:t>
            </a:fld>
            <a:endParaRPr lang="es-ES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E5CA555-155B-4BE5-A97B-5E8F7EA38338}"/>
              </a:ext>
            </a:extLst>
          </p:cNvPr>
          <p:cNvSpPr txBox="1">
            <a:spLocks/>
          </p:cNvSpPr>
          <p:nvPr/>
        </p:nvSpPr>
        <p:spPr>
          <a:xfrm>
            <a:off x="807493" y="1772816"/>
            <a:ext cx="7772400" cy="3087768"/>
          </a:xfrm>
          <a:prstGeom prst="rect">
            <a:avLst/>
          </a:prstGeom>
        </p:spPr>
        <p:txBody>
          <a:bodyPr rtlCol="0"/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9.- Atención a Auditorías y diligencia de la CNSNS. </a:t>
            </a:r>
          </a:p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10.- Respuesta a oficios de requerimientos de la CNSNS.</a:t>
            </a:r>
          </a:p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11.- Regularización de instalaciones radiactivas ante la CNSNS.</a:t>
            </a:r>
          </a:p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12.- Tópicos de Seguridad Radiológica (3 </a:t>
            </a:r>
            <a:r>
              <a:rPr lang="es-ES" dirty="0" err="1">
                <a:solidFill>
                  <a:srgbClr val="00B0F0"/>
                </a:solidFill>
              </a:rPr>
              <a:t>hrs</a:t>
            </a:r>
            <a:r>
              <a:rPr lang="es-ES" dirty="0">
                <a:solidFill>
                  <a:srgbClr val="00B0F0"/>
                </a:solidFill>
              </a:rPr>
              <a:t>. </a:t>
            </a:r>
            <a:r>
              <a:rPr lang="es-ES" dirty="0" err="1">
                <a:solidFill>
                  <a:srgbClr val="00B0F0"/>
                </a:solidFill>
              </a:rPr>
              <a:t>Apróx</a:t>
            </a:r>
            <a:r>
              <a:rPr lang="es-ES" dirty="0">
                <a:solidFill>
                  <a:srgbClr val="00B0F0"/>
                </a:solidFill>
              </a:rPr>
              <a:t>.).</a:t>
            </a:r>
          </a:p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13.- Elaboración de archivos de seguridad radiológica.</a:t>
            </a:r>
          </a:p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14.- Asesoría Integral en Protección Radiológica.</a:t>
            </a:r>
          </a:p>
          <a:p>
            <a:pPr marL="68580" indent="0">
              <a:buFont typeface="Wingdings"/>
              <a:buNone/>
            </a:pPr>
            <a:r>
              <a:rPr lang="es-ES" dirty="0">
                <a:solidFill>
                  <a:srgbClr val="00B0F0"/>
                </a:solidFill>
              </a:rPr>
              <a:t>14.- Atención de Emergencias Radiológicas.</a:t>
            </a:r>
          </a:p>
          <a:p>
            <a:pPr marL="68580" indent="0">
              <a:buNone/>
            </a:pP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EDE2530-E106-4CD5-AF59-053E213208D6}"/>
              </a:ext>
            </a:extLst>
          </p:cNvPr>
          <p:cNvSpPr txBox="1">
            <a:spLocks/>
          </p:cNvSpPr>
          <p:nvPr/>
        </p:nvSpPr>
        <p:spPr>
          <a:xfrm>
            <a:off x="304800" y="404664"/>
            <a:ext cx="8153400" cy="792088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200" b="0" kern="1200" cap="all" spc="-15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s-ES" sz="2400" b="1" dirty="0">
                <a:solidFill>
                  <a:srgbClr val="FFFF00"/>
                </a:solidFill>
              </a:rPr>
              <a:t>GESTORÍA ANTE LA CNSNS</a:t>
            </a:r>
            <a:br>
              <a:rPr lang="es-ES" sz="2400" b="1" dirty="0">
                <a:solidFill>
                  <a:srgbClr val="FFFF00"/>
                </a:solidFill>
              </a:rPr>
            </a:br>
            <a:r>
              <a:rPr lang="es-ES" sz="2400" b="1" dirty="0">
                <a:solidFill>
                  <a:srgbClr val="FFFF00"/>
                </a:solidFill>
              </a:rPr>
              <a:t>Servicios a terceros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8EA9A0-06D8-464A-9F31-CFA11019DF81}"/>
              </a:ext>
            </a:extLst>
          </p:cNvPr>
          <p:cNvSpPr txBox="1"/>
          <p:nvPr/>
        </p:nvSpPr>
        <p:spPr>
          <a:xfrm>
            <a:off x="685800" y="1128512"/>
            <a:ext cx="107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</a:rPr>
              <a:t>Cont.</a:t>
            </a:r>
            <a:endParaRPr lang="es-MX" b="1" dirty="0">
              <a:solidFill>
                <a:srgbClr val="FFFF00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0BD9F3-6C27-4EDD-AA91-B882D919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AD93096-5B34-4342-9326-69289CEAE4C2}" type="slidenum">
              <a:rPr lang="es-ES" noProof="0" smtClean="0">
                <a:solidFill>
                  <a:srgbClr val="FFFFFF"/>
                </a:solidFill>
              </a:rPr>
              <a:pPr rtl="0"/>
              <a:t>6</a:t>
            </a:fld>
            <a:endParaRPr lang="es-E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7B13F-E95D-4D48-B16C-8AC956B01BA0}"/>
              </a:ext>
            </a:extLst>
          </p:cNvPr>
          <p:cNvSpPr txBox="1">
            <a:spLocks/>
          </p:cNvSpPr>
          <p:nvPr/>
        </p:nvSpPr>
        <p:spPr>
          <a:xfrm>
            <a:off x="304800" y="404664"/>
            <a:ext cx="8153400" cy="869992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200" b="0" kern="1200" cap="all" spc="-15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s-ES" sz="4400" b="1" dirty="0">
                <a:solidFill>
                  <a:srgbClr val="FFFF00"/>
                </a:solidFill>
              </a:rPr>
              <a:t>** C.N.S.N.S. **</a:t>
            </a:r>
            <a:br>
              <a:rPr lang="es-ES" sz="2400" b="1" dirty="0">
                <a:solidFill>
                  <a:srgbClr val="FFFF00"/>
                </a:solidFill>
              </a:rPr>
            </a:b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DA309-AA40-49B7-9EBC-6AB7D86CDC00}"/>
              </a:ext>
            </a:extLst>
          </p:cNvPr>
          <p:cNvSpPr txBox="1">
            <a:spLocks/>
          </p:cNvSpPr>
          <p:nvPr/>
        </p:nvSpPr>
        <p:spPr>
          <a:xfrm>
            <a:off x="685800" y="1709384"/>
            <a:ext cx="7772400" cy="1359576"/>
          </a:xfrm>
          <a:prstGeom prst="rect">
            <a:avLst/>
          </a:prstGeom>
        </p:spPr>
        <p:txBody>
          <a:bodyPr rtlCol="0"/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s-ES" sz="3600" dirty="0">
                <a:solidFill>
                  <a:srgbClr val="00B0F0"/>
                </a:solidFill>
              </a:rPr>
              <a:t>Organismo Regulador de Material Radiactivo en México. </a:t>
            </a:r>
          </a:p>
          <a:p>
            <a:pPr marL="68580" indent="0">
              <a:buNone/>
            </a:pPr>
            <a:endParaRPr lang="es-ES" sz="3600" dirty="0">
              <a:solidFill>
                <a:srgbClr val="00B0F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D353DA-928A-47F6-A76C-27E812173B36}"/>
              </a:ext>
            </a:extLst>
          </p:cNvPr>
          <p:cNvSpPr txBox="1">
            <a:spLocks/>
          </p:cNvSpPr>
          <p:nvPr/>
        </p:nvSpPr>
        <p:spPr>
          <a:xfrm>
            <a:off x="685800" y="3109253"/>
            <a:ext cx="7772400" cy="967819"/>
          </a:xfrm>
          <a:prstGeom prst="rect">
            <a:avLst/>
          </a:prstGeom>
        </p:spPr>
        <p:txBody>
          <a:bodyPr rtlCol="0"/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s-ES" sz="3600" dirty="0">
                <a:solidFill>
                  <a:srgbClr val="00B0F0"/>
                </a:solidFill>
              </a:rPr>
              <a:t>Organismo Descentralizado de la SENER </a:t>
            </a:r>
          </a:p>
          <a:p>
            <a:pPr marL="68580" indent="0">
              <a:buNone/>
            </a:pPr>
            <a:endParaRPr lang="es-ES" sz="3600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C04216-F3A1-423A-A0B3-745A8721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106917"/>
            <a:ext cx="2016224" cy="2008002"/>
          </a:xfrm>
          <a:prstGeom prst="rect">
            <a:avLst/>
          </a:prstGeom>
        </p:spPr>
      </p:pic>
      <p:pic>
        <p:nvPicPr>
          <p:cNvPr id="1026" name="Picture 2" descr="El diseño general del escudo nacional mexicano cumple 192 años | paredro.com">
            <a:extLst>
              <a:ext uri="{FF2B5EF4-FFF2-40B4-BE49-F238E27FC236}">
                <a16:creationId xmlns:a16="http://schemas.microsoft.com/office/drawing/2014/main" id="{BAFF2197-8557-476D-8453-5DCF985D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03"/>
            <a:ext cx="1333600" cy="13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071F8D7-98CD-41CE-8200-7B66E0C2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06" y="5733256"/>
            <a:ext cx="10175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9C7CAE3-CC8F-4E20-9484-DDC3C4DA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AD93096-5B34-4342-9326-69289CEAE4C2}" type="slidenum">
              <a:rPr lang="es-ES" noProof="0" smtClean="0"/>
              <a:pPr rtl="0"/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1719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97A999AC-E6C8-49E0-A332-F4D52041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293974"/>
            <a:ext cx="7786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REGLAMENTACIÓN Y NORMATIVA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MX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CNSNS – SENER </a:t>
            </a:r>
            <a:endParaRPr kumimoji="0" lang="es-ES_tradnl" altLang="es-MX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3166BBA8-A6B9-4817-A2EB-12B604ED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484313"/>
            <a:ext cx="41179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DD819D8B-E62E-4EE3-8892-FEF6CE7F8190}"/>
              </a:ext>
            </a:extLst>
          </p:cNvPr>
          <p:cNvSpPr txBox="1"/>
          <p:nvPr/>
        </p:nvSpPr>
        <p:spPr>
          <a:xfrm>
            <a:off x="3214688" y="5605463"/>
            <a:ext cx="2663825" cy="87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C.N.S.N.S.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ORGANISMO REGULADOR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MÉXICO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6960760B-80B7-4DB8-96FE-5FFF8E91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198938"/>
            <a:ext cx="16430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9CF355F-C381-49BD-83CC-6BBBDE25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763713"/>
            <a:ext cx="17319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5B1551-A91D-4A4E-B253-4216868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8</a:t>
            </a:fld>
            <a:endParaRPr lang="es-ES" alt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DCABE28-B20B-4224-89A4-E2BAAAD1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07975"/>
            <a:ext cx="778668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 R E L I M I N A R E 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Diversos </a:t>
            </a:r>
            <a:r>
              <a:rPr kumimoji="0" lang="es-MX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Organismos tanto Nacionales como Internacionales,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han desarrollando a lo largo de los años, múltiples mecanismos y procedimientos que en su conjunto forman la </a:t>
            </a:r>
            <a:r>
              <a:rPr kumimoji="0" lang="es-MX" sz="2000" b="0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Reglamentación y Normativa Nacional e Internacional.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 apego a la cuál,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deberá de someterse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todo aquel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Permisionario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que para tal efecto se le halla </a:t>
            </a:r>
            <a:r>
              <a:rPr kumimoji="0" lang="es-MX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autorizado la transferencia, uso o posesión de Fuentes Abiertas o Cerradas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Material Radiactivo.</a:t>
            </a:r>
            <a:endParaRPr kumimoji="0" lang="es-ES_tradnl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85BF4B66-5356-4611-962D-5861384A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43488"/>
            <a:ext cx="3232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0CF39D-3C44-45A6-979E-0DD1F465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FB44-2379-42FA-B808-DDE06D6ED470}" type="slidenum">
              <a:rPr lang="es-ES" altLang="es-MX" smtClean="0"/>
              <a:pPr/>
              <a:t>9</a:t>
            </a:fld>
            <a:endParaRPr lang="es-ES" altLang="es-MX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ciónPowerPoint2007">
  <a:themeElements>
    <a:clrScheme name="Custom 57">
      <a:dk1>
        <a:srgbClr val="262140"/>
      </a:dk1>
      <a:lt1>
        <a:srgbClr val="FFFFFF"/>
      </a:lt1>
      <a:dk2>
        <a:srgbClr val="3A3363"/>
      </a:dk2>
      <a:lt2>
        <a:srgbClr val="FFFFFF"/>
      </a:lt2>
      <a:accent1>
        <a:srgbClr val="F3D569"/>
      </a:accent1>
      <a:accent2>
        <a:srgbClr val="7DC6F3"/>
      </a:accent2>
      <a:accent3>
        <a:srgbClr val="F3D569"/>
      </a:accent3>
      <a:accent4>
        <a:srgbClr val="2F4B83"/>
      </a:accent4>
      <a:accent5>
        <a:srgbClr val="13C4D7"/>
      </a:accent5>
      <a:accent6>
        <a:srgbClr val="07AD85"/>
      </a:accent6>
      <a:hlink>
        <a:srgbClr val="ECBE18"/>
      </a:hlink>
      <a:folHlink>
        <a:srgbClr val="ECBE18"/>
      </a:folHlink>
    </a:clrScheme>
    <a:fontScheme name="Custom 33">
      <a:majorFont>
        <a:latin typeface="Microsoft Sans Serif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147_TF10290551_Win32" id="{EEEDE7A9-C62C-4D93-A740-79689145AE3B}" vid="{934D004F-3FDB-4DEA-91C7-EF10E1A2E017}"/>
    </a:ext>
  </a:ext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Proyecto escolar del sistema solar.</Template>
  <TotalTime>286</TotalTime>
  <Words>1480</Words>
  <Application>Microsoft Office PowerPoint</Application>
  <PresentationFormat>Presentación en pantalla (4:3)</PresentationFormat>
  <Paragraphs>169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Calibri</vt:lpstr>
      <vt:lpstr>Courier New</vt:lpstr>
      <vt:lpstr>Microsoft Sans Serif</vt:lpstr>
      <vt:lpstr>Symbol</vt:lpstr>
      <vt:lpstr>Times New Roman</vt:lpstr>
      <vt:lpstr>Verdana</vt:lpstr>
      <vt:lpstr>Wingdings</vt:lpstr>
      <vt:lpstr>Wingdings 2</vt:lpstr>
      <vt:lpstr>Wingdings 3</vt:lpstr>
      <vt:lpstr>IntroducciónPowerPoint2007</vt:lpstr>
      <vt:lpstr>Eclipse</vt:lpstr>
      <vt:lpstr>ACTIVIDADES GENERALES EN  ASESORES EN RADIACIONES, S.A.</vt:lpstr>
      <vt:lpstr>GESTORÍA ANTE LA CNSNS Asesores en radiaciones, s.a.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GENERALES EN  ASESORES EN RADIACIONES, S.A.</dc:title>
  <dc:creator>Horacio Gutiérrez A.</dc:creator>
  <cp:lastModifiedBy>Horacio Gutiérrez A.</cp:lastModifiedBy>
  <cp:revision>5</cp:revision>
  <dcterms:created xsi:type="dcterms:W3CDTF">2022-02-21T19:02:26Z</dcterms:created>
  <dcterms:modified xsi:type="dcterms:W3CDTF">2022-02-25T17:04:21Z</dcterms:modified>
</cp:coreProperties>
</file>